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322" r:id="rId2"/>
    <p:sldId id="259" r:id="rId3"/>
    <p:sldId id="332" r:id="rId4"/>
    <p:sldId id="334" r:id="rId5"/>
    <p:sldId id="335" r:id="rId6"/>
    <p:sldId id="337" r:id="rId7"/>
    <p:sldId id="336" r:id="rId8"/>
    <p:sldId id="296" r:id="rId9"/>
    <p:sldId id="323" r:id="rId10"/>
    <p:sldId id="328" r:id="rId11"/>
    <p:sldId id="329" r:id="rId12"/>
    <p:sldId id="325" r:id="rId13"/>
    <p:sldId id="326" r:id="rId14"/>
    <p:sldId id="327" r:id="rId15"/>
    <p:sldId id="297" r:id="rId16"/>
    <p:sldId id="294" r:id="rId17"/>
  </p:sldIdLst>
  <p:sldSz cx="12190413" cy="6859588"/>
  <p:notesSz cx="6858000" cy="9144000"/>
  <p:embeddedFontLst>
    <p:embeddedFont>
      <p:font typeface="굴림체" panose="020B0609000101010101" pitchFamily="49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Amasis MT Pro Medium" panose="02040604050005020304" pitchFamily="18" charset="0"/>
      <p:regular r:id="rId23"/>
      <p: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libri Light" panose="020F0302020204030204" pitchFamily="34" charset="0"/>
      <p:regular r:id="rId29"/>
      <p:italic r:id="rId30"/>
    </p:embeddedFont>
    <p:embeddedFont>
      <p:font typeface="Noto Sans" panose="020B0502040504020204" pitchFamily="34" charset="0"/>
      <p:regular r:id="rId31"/>
      <p:bold r:id="rId32"/>
      <p:italic r:id="rId33"/>
      <p:boldItalic r:id="rId3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B06"/>
    <a:srgbClr val="BA8E67"/>
    <a:srgbClr val="FCD5B5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 autoAdjust="0"/>
    <p:restoredTop sz="94792" autoAdjust="0"/>
  </p:normalViewPr>
  <p:slideViewPr>
    <p:cSldViewPr>
      <p:cViewPr varScale="1">
        <p:scale>
          <a:sx n="72" d="100"/>
          <a:sy n="72" d="100"/>
        </p:scale>
        <p:origin x="62" y="259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  <a:p>
            <a:endParaRPr lang="en-US" dirty="0"/>
          </a:p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Loftfield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Erikka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"Coffee drinking is widespread in the United States, but usual intake varies by key demographic and lifestyle factors."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The Journal of nutrition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146.9 (2016): 1762-1768.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0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9998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6888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Features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5310" r="33166" b="24797"/>
          <a:stretch/>
        </p:blipFill>
        <p:spPr>
          <a:xfrm>
            <a:off x="1815633" y="4411744"/>
            <a:ext cx="3734699" cy="2336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285" t="27678" r="4969" b="48011"/>
          <a:stretch/>
        </p:blipFill>
        <p:spPr>
          <a:xfrm>
            <a:off x="6645897" y="2349674"/>
            <a:ext cx="384179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760" y="1735719"/>
            <a:ext cx="11580892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Since the numerical predictors are still highly correlated, we decided to use only the categorical predictors.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apply Multiple Linear, </a:t>
            </a:r>
            <a:r>
              <a:rPr lang="en-US" sz="3000" dirty="0" err="1"/>
              <a:t>Losso</a:t>
            </a:r>
            <a:r>
              <a:rPr lang="en-US" sz="3000" dirty="0"/>
              <a:t>, Ridge Regression to our training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We create </a:t>
            </a:r>
            <a:r>
              <a:rPr lang="en-US" altLang="en-US" sz="3000" dirty="0"/>
              <a:t>a baseline model that simply making prediction as the mean rating from the training set to compare the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We did not apply a polynomial regression because our predictors          consist entirely of 0s and 1s.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000" dirty="0"/>
              <a:t>At the end, we also include interaction terms with predictors with         stronger effect.</a:t>
            </a:r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Result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4031" y="1599251"/>
            <a:ext cx="11462349" cy="4824535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The following table summarizes the performance of each model we mentioned earlier.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We applied these models to the test data set and got the mean square error (MSE) and mean absolute error (MAE).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A1F78CAF-320A-3D14-3FBC-AEB7EF72D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7" y="3213771"/>
            <a:ext cx="6754022" cy="3210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959302" y="1863428"/>
            <a:ext cx="47693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94606" y="909514"/>
            <a:ext cx="4167576" cy="1126495"/>
            <a:chOff x="694606" y="909514"/>
            <a:chExt cx="4167576" cy="1126495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477806" y="1044392"/>
              <a:ext cx="3384376" cy="541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A8E67"/>
                  </a:solidFill>
                  <a:latin typeface="+mj-lt"/>
                  <a:cs typeface="굴림" pitchFamily="50" charset="-127"/>
                </a:rPr>
                <a:t>Write here a title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94606" y="909514"/>
              <a:ext cx="936104" cy="707886"/>
            </a:xfrm>
            <a:prstGeom prst="rect">
              <a:avLst/>
            </a:prstGeom>
            <a:solidFill>
              <a:srgbClr val="35312B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BA8E67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A8E67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82134" y="1635899"/>
              <a:ext cx="29523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rgbClr val="35312B"/>
                </a:solidFill>
                <a:latin typeface="+mj-lt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53755" y="2383354"/>
            <a:ext cx="6984776" cy="1046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 it is important to have a further study on coffee   recommendation for the coffee lovers around the world.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4" y="3780542"/>
            <a:ext cx="777686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 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Loftfield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Erikka</a:t>
            </a:r>
            <a:r>
              <a: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et al., 2016)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E33AAD-6F0A-E57A-003B-7589A4550FE7}"/>
              </a:ext>
            </a:extLst>
          </p:cNvPr>
          <p:cNvSpPr txBox="1"/>
          <p:nvPr/>
        </p:nvSpPr>
        <p:spPr>
          <a:xfrm>
            <a:off x="3646934" y="4869954"/>
            <a:ext cx="7985646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Our approaches: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approach this question in two different trials.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Classify the country of origin/ altitude/ bean processing method.</a:t>
            </a:r>
          </a:p>
          <a:p>
            <a:pPr marL="955045" lvl="1" indent="-45720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Predicting the overall rating based on other features.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006974" y="2745718"/>
            <a:ext cx="4176464" cy="1368152"/>
          </a:xfrm>
        </p:spPr>
        <p:txBody>
          <a:bodyPr>
            <a:normAutofit fontScale="90000"/>
          </a:bodyPr>
          <a:lstStyle/>
          <a:p>
            <a:r>
              <a:rPr lang="en-US" altLang="ko-KR" sz="6000" dirty="0"/>
              <a:t>The First Trial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590297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 and EDA</a:t>
            </a:r>
          </a:p>
        </p:txBody>
      </p:sp>
      <p:pic>
        <p:nvPicPr>
          <p:cNvPr id="5" name="Content Placeholder 4" descr="Chart, scatter chart&#10;&#10;Description automatically generated">
            <a:extLst>
              <a:ext uri="{FF2B5EF4-FFF2-40B4-BE49-F238E27FC236}">
                <a16:creationId xmlns:a16="http://schemas.microsoft.com/office/drawing/2014/main" id="{5C080558-BF9F-CC42-BC6E-C636FEBFD0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7134" y="1708390"/>
            <a:ext cx="6298539" cy="48244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24F6DE-EE3C-33FD-2F84-7B62AB9DE9FE}"/>
              </a:ext>
            </a:extLst>
          </p:cNvPr>
          <p:cNvSpPr txBox="1"/>
          <p:nvPr/>
        </p:nvSpPr>
        <p:spPr>
          <a:xfrm>
            <a:off x="474395" y="2061642"/>
            <a:ext cx="46805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We removed irrelevant columns and  any entry missing review scores or    information on the country of origin.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After cleaning, a portion of </a:t>
            </a:r>
            <a:r>
              <a:rPr lang="en-US" altLang="en-US" sz="2200" i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pairplot</a:t>
            </a: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    exploring the relationships between   variables can be seen on the right.</a:t>
            </a:r>
          </a:p>
          <a:p>
            <a:endParaRPr lang="en-US" altLang="en-US" sz="2200" i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맑은 고딕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2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rPr>
              <a:t>Although certain countries can be       separated from others, many of        them are highly overlapping each    other.</a:t>
            </a:r>
          </a:p>
        </p:txBody>
      </p:sp>
    </p:spTree>
    <p:extLst>
      <p:ext uri="{BB962C8B-B14F-4D97-AF65-F5344CB8AC3E}">
        <p14:creationId xmlns:p14="http://schemas.microsoft.com/office/powerpoint/2010/main" val="1083037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EFFB-4202-AA86-26B9-61FB94F8F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3C469-B8B6-780A-0016-F78B01871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582" y="1773611"/>
            <a:ext cx="5197653" cy="4824535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Applying several supervised learning models to the clean data including</a:t>
            </a:r>
          </a:p>
          <a:p>
            <a:pPr marL="0" indent="0"/>
            <a:r>
              <a:rPr lang="en-US" sz="2400" dirty="0"/>
              <a:t>      1.  K-nearest neighbors</a:t>
            </a:r>
          </a:p>
          <a:p>
            <a:pPr marL="0" indent="0"/>
            <a:r>
              <a:rPr lang="en-US" sz="2400" dirty="0"/>
              <a:t>      2.  Decision Tree</a:t>
            </a:r>
          </a:p>
          <a:p>
            <a:pPr marL="0" indent="0"/>
            <a:r>
              <a:rPr lang="en-US" sz="2400" dirty="0"/>
              <a:t>      3.  Random Forest</a:t>
            </a:r>
          </a:p>
          <a:p>
            <a:pPr marL="0" indent="0"/>
            <a:r>
              <a:rPr lang="en-US" sz="2400" dirty="0"/>
              <a:t>      4.  AdaBoost</a:t>
            </a:r>
          </a:p>
          <a:p>
            <a:pPr marL="0" indent="0"/>
            <a:r>
              <a:rPr lang="en-US" sz="2400" dirty="0"/>
              <a:t>      5.  Support Vector Machine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We use accuracy </a:t>
            </a:r>
            <a:r>
              <a:rPr lang="en-US" altLang="en-US" sz="2400" dirty="0"/>
              <a:t>as a base metric to compare the models. However, the accuracy is around 30 – 35% for all the model described above.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14A278-3A66-3B03-8F00-2847919DB9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031" t="24590" r="26924" b="26014"/>
          <a:stretch/>
        </p:blipFill>
        <p:spPr>
          <a:xfrm>
            <a:off x="6263797" y="2197832"/>
            <a:ext cx="5448034" cy="43195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A19C3E-EBAB-1038-0628-7D44C4169A94}"/>
              </a:ext>
            </a:extLst>
          </p:cNvPr>
          <p:cNvSpPr txBox="1"/>
          <p:nvPr/>
        </p:nvSpPr>
        <p:spPr>
          <a:xfrm>
            <a:off x="7391350" y="1629594"/>
            <a:ext cx="3456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Confusion</a:t>
            </a:r>
            <a:r>
              <a:rPr lang="en-US" dirty="0"/>
              <a:t> </a:t>
            </a:r>
            <a:r>
              <a:rPr lang="en-US" sz="2400" b="1" dirty="0"/>
              <a:t>Matrix for SVM </a:t>
            </a:r>
          </a:p>
        </p:txBody>
      </p:sp>
    </p:spTree>
    <p:extLst>
      <p:ext uri="{BB962C8B-B14F-4D97-AF65-F5344CB8AC3E}">
        <p14:creationId xmlns:p14="http://schemas.microsoft.com/office/powerpoint/2010/main" val="1056617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6C589-4559-7BC0-9186-594CA127F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DD2BE-B8CB-6D69-2773-E085021E86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7183" y="1695786"/>
            <a:ext cx="11336046" cy="4824535"/>
          </a:xfrm>
        </p:spPr>
        <p:txBody>
          <a:bodyPr>
            <a:normAutofit fontScale="925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Upon reflection, we think several factors cause the low accuracy of the models.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/>
              <a:t>The correlation between each predictors are pretty high.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The classification models tend to place the samples into the categories with the  largest number of samples. Since the data overlaps a lot. This leads to the low   accuracy rate.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2800" dirty="0"/>
              <a:t>We conclude that the Coffee Quality Institute ratings do not differ significantly   between different countries, growth altitudes, or processing methods.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53180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9FBAE218-6DE2-6EF0-A941-AC5EF3165E2F}"/>
              </a:ext>
            </a:extLst>
          </p:cNvPr>
          <p:cNvSpPr txBox="1">
            <a:spLocks/>
          </p:cNvSpPr>
          <p:nvPr/>
        </p:nvSpPr>
        <p:spPr>
          <a:xfrm>
            <a:off x="3682938" y="2745718"/>
            <a:ext cx="4824536" cy="1368152"/>
          </a:xfrm>
          <a:prstGeom prst="rect">
            <a:avLst/>
          </a:prstGeom>
        </p:spPr>
        <p:txBody>
          <a:bodyPr vert="horz" lIns="99569" tIns="49785" rIns="99569" bIns="49785" rtlCol="0" anchor="ctr">
            <a:normAutofit fontScale="82500" lnSpcReduction="10000"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sz="6000" dirty="0"/>
              <a:t>The Second Trial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80516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and Cleaning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666429"/>
            <a:ext cx="10971372" cy="48663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The initial data contains 5,124 x 34 coffee reviews.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Delete several columns including descriptions, estimated prices (different units), coffee shop names and so 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Remove columns with too much Null values. ( &gt; 15%)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Drop rows with some Null values for the rest columns.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After cleaning, the data contains 4,677 x 21 reviews and we separate the data into training set (80%) and test set (20%). </a:t>
            </a:r>
            <a:endParaRPr lang="ko-KR" altLang="en-US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3934966" y="1917626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3214886" y="2470272"/>
            <a:ext cx="5986888" cy="40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13388</TotalTime>
  <Words>697</Words>
  <Application>Microsoft Office PowerPoint</Application>
  <PresentationFormat>Custom</PresentationFormat>
  <Paragraphs>78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Amasis MT Pro Medium</vt:lpstr>
      <vt:lpstr>Calibri</vt:lpstr>
      <vt:lpstr>굴림체</vt:lpstr>
      <vt:lpstr>Calibri Light</vt:lpstr>
      <vt:lpstr>Arial</vt:lpstr>
      <vt:lpstr>Noto Sans</vt:lpstr>
      <vt:lpstr>맑은 고딕</vt:lpstr>
      <vt:lpstr>Office 테마</vt:lpstr>
      <vt:lpstr>Rating Coffee</vt:lpstr>
      <vt:lpstr>PowerPoint Presentation</vt:lpstr>
      <vt:lpstr>The First Trial</vt:lpstr>
      <vt:lpstr>Data Cleaning and EDA</vt:lpstr>
      <vt:lpstr>Mode Training</vt:lpstr>
      <vt:lpstr>Conclusion</vt:lpstr>
      <vt:lpstr>PowerPoint Presentation</vt:lpstr>
      <vt:lpstr>Data and Cleaning</vt:lpstr>
      <vt:lpstr>Exploratory Data Analysis</vt:lpstr>
      <vt:lpstr>Exploratory Data Analysis</vt:lpstr>
      <vt:lpstr>Exploratory Data Analysis</vt:lpstr>
      <vt:lpstr>Model Training</vt:lpstr>
      <vt:lpstr>Model Result</vt:lpstr>
      <vt:lpstr>Summary and Future Direction</vt:lpstr>
      <vt:lpstr>THANK YOU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景隆 許</cp:lastModifiedBy>
  <cp:revision>15</cp:revision>
  <dcterms:created xsi:type="dcterms:W3CDTF">2010-02-01T08:03:16Z</dcterms:created>
  <dcterms:modified xsi:type="dcterms:W3CDTF">2022-06-03T20:41:18Z</dcterms:modified>
  <cp:category>www.slidemembers.com</cp:category>
</cp:coreProperties>
</file>